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95959"/>
    <a:srgbClr val="BFBFBF"/>
    <a:srgbClr val="07598C"/>
    <a:srgbClr val="10403B"/>
    <a:srgbClr val="022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AC9EDA4-44EB-4EE8-9CC7-DDA3E16F4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EC3C6-5CD8-47DD-AD8B-987D1DBE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246820-B764-48BA-8350-F5B142B4F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FABDEA-B38C-448E-83F4-7B031944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AA1750-4373-4A31-9222-31483DC6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63827-2867-441E-A8ED-26291AB7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369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6587E8-5E51-49AE-9F1C-76E5BDE98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A9567C-40D7-4793-B0AC-15565B009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5C84F3-7A90-4EBC-924C-BA2AD40B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75F590-B37D-45D1-A993-1F4FA306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4BC055-C402-4630-AA9E-2F731565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7780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34E4-8BD0-4FA4-BEE9-E6518C9F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C51668-380B-44FC-8F00-03CAA5C97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C7CF41-783D-49CF-BDCF-07ECAC7E93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89E814-8D83-4C81-9D31-FAF0280B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19309-C805-48B2-8DCF-32EC325E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B52EBC-C238-4820-8C76-44C53E237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77449F-1125-4401-A800-46ACA7990C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BD93E7-83D9-4020-8CD5-8C3FC4392022}"/>
              </a:ext>
            </a:extLst>
          </p:cNvPr>
          <p:cNvSpPr/>
          <p:nvPr userDrawn="1"/>
        </p:nvSpPr>
        <p:spPr>
          <a:xfrm>
            <a:off x="0" y="0"/>
            <a:ext cx="12192000" cy="1047750"/>
          </a:xfrm>
          <a:prstGeom prst="roundRect">
            <a:avLst>
              <a:gd name="adj" fmla="val 0"/>
            </a:avLst>
          </a:prstGeom>
          <a:solidFill>
            <a:srgbClr val="022840"/>
          </a:solidFill>
          <a:ln>
            <a:solidFill>
              <a:srgbClr val="0228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4D93412-C2FF-4B69-9D12-624036CAF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4594" t="14117" r="4753" b="38668"/>
          <a:stretch/>
        </p:blipFill>
        <p:spPr>
          <a:xfrm>
            <a:off x="374651" y="139602"/>
            <a:ext cx="1358899" cy="7705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E5A756-CAA0-4CE3-9699-77205BD085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67" b="94990" l="5841" r="94860">
                        <a14:foregroundMark x1="21028" y1="4175" x2="21028" y2="4175"/>
                        <a14:foregroundMark x1="76869" y1="48017" x2="76869" y2="48017"/>
                        <a14:foregroundMark x1="94860" y1="50939" x2="94860" y2="50939"/>
                        <a14:foregroundMark x1="76402" y1="76409" x2="76402" y2="76409"/>
                        <a14:foregroundMark x1="57710" y1="94363" x2="57710" y2="94363"/>
                        <a14:foregroundMark x1="13785" y1="95198" x2="13785" y2="95198"/>
                        <a14:foregroundMark x1="5841" y1="76827" x2="5841" y2="76827"/>
                        <a14:backgroundMark x1="21729" y1="24008" x2="21729" y2="24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7590" y="260525"/>
            <a:ext cx="470620" cy="5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0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89F95-08F7-4FC9-B3F6-6738BE32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9D2AF2-0945-4D20-A642-ED21C1031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5509E0-75E0-4EFF-B863-D8D13433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9A642-CC1B-4457-84A0-943BCBBE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2E5C90-7036-44A3-91EF-8E77E1D9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9C6873-4FE6-490D-BE23-0A1947A8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1FA12-A722-40B8-BD2B-8FCC44AF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868CF8-FD4B-429C-AF47-2372763FD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FDE8E2-A06C-42E8-A2E8-89B559545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E2CDDD-5008-4244-AD74-D2A49AA3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878D15-6B80-4F86-B921-82287A4D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40F864-3388-4EA6-8027-902A024C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883802-8893-4205-868F-1AA8A7CE4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0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62652-1CDC-46A3-8665-9543933C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C4D216-5DCB-45DE-BFF0-4D8443F8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DC60C8-454E-4BFB-9597-734758E89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CDFE9F-AE94-4868-8805-ADA35210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A3F0E7-D996-4564-A580-B1D37462D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78E932-7BC9-4E5D-BA2E-518D9912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77E2A3-E4A2-40E4-9F79-3F3A46C5A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13CFEB-5AA3-47D6-AFE6-E33D8613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336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9A0EF-45D0-4E50-8598-2B04DA82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17FC8C0-2CAE-4DDB-BBA5-EBBD3579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C857EB-E512-47C5-A59E-34859267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AB964CC-AA1B-4794-96B3-4FAA3129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5603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F2C019-1CEA-49DC-B96A-A03FE58BB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1C33DF-FF54-4538-91DF-1E244711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A2829D-A2EF-459B-8819-A2E3B214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1341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F4780-BB91-46AD-8A17-702034E1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E8F323-441E-4E54-AACD-62B1392AB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3CBABC-3CB3-4FD2-A4FA-B8A3098BD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334D71-4134-47C4-8B3E-F6E03F72C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FC5E03-47B2-4DA6-B95D-1DF563F7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9EACBD-4936-4B5E-BE50-085C36E5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881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E0E53-BD05-490D-90D2-5D5F450C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CC3F922-CEEE-4412-A5C4-5FC0D891A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0116EB-AB45-4C29-926A-8A4A83998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634383-30F0-489D-8C93-1018A874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05FF55-321E-4C58-A050-9FAAEFAC4217}" type="datetimeFigureOut">
              <a:rPr lang="es-419" smtClean="0"/>
              <a:t>5/3/2022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88429A-BEBA-48F8-8E80-C8DAA953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07DF6-8DF3-4EDE-8E5A-2392D55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055F9-DDC8-4ABB-9E33-DD888C9B69B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8997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ipos de inventarios: Sistemas de inventarios">
            <a:extLst>
              <a:ext uri="{FF2B5EF4-FFF2-40B4-BE49-F238E27FC236}">
                <a16:creationId xmlns:a16="http://schemas.microsoft.com/office/drawing/2014/main" id="{22E3B023-74F4-486F-B0D8-B651D387FA4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" r="6272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1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4BA07B0-0810-4656-A504-2BAC2898255E}"/>
              </a:ext>
            </a:extLst>
          </p:cNvPr>
          <p:cNvSpPr/>
          <p:nvPr/>
        </p:nvSpPr>
        <p:spPr>
          <a:xfrm>
            <a:off x="6048375" y="723899"/>
            <a:ext cx="5391150" cy="5238750"/>
          </a:xfrm>
          <a:prstGeom prst="roundRect">
            <a:avLst>
              <a:gd name="adj" fmla="val 1758"/>
            </a:avLst>
          </a:prstGeom>
          <a:solidFill>
            <a:srgbClr val="022840"/>
          </a:solidFill>
          <a:ln>
            <a:solidFill>
              <a:srgbClr val="022840"/>
            </a:solidFill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13AEDAA-7AB4-41CB-9643-2DD1CB6D1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80"/>
          <a:stretch/>
        </p:blipFill>
        <p:spPr>
          <a:xfrm>
            <a:off x="6048375" y="723899"/>
            <a:ext cx="5391150" cy="144541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6EC1080-694D-495A-BB22-08B9B7A3AE32}"/>
              </a:ext>
            </a:extLst>
          </p:cNvPr>
          <p:cNvSpPr/>
          <p:nvPr/>
        </p:nvSpPr>
        <p:spPr>
          <a:xfrm>
            <a:off x="7551153" y="2310645"/>
            <a:ext cx="23855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Iniciar </a:t>
            </a:r>
            <a:r>
              <a:rPr lang="es-ES" sz="4000" b="0" cap="none" spc="0" dirty="0" err="1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Sesi</a:t>
            </a:r>
            <a:r>
              <a:rPr lang="es-419" sz="4000" b="0" cap="none" spc="0" dirty="0" err="1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ó</a:t>
            </a:r>
            <a:r>
              <a:rPr lang="es-ES" sz="4000" b="0" cap="none" spc="0" dirty="0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n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624A4668-0EDE-4A28-B009-CBA984E6189A}"/>
              </a:ext>
            </a:extLst>
          </p:cNvPr>
          <p:cNvSpPr/>
          <p:nvPr/>
        </p:nvSpPr>
        <p:spPr>
          <a:xfrm>
            <a:off x="9572625" y="5162547"/>
            <a:ext cx="963107" cy="433805"/>
          </a:xfrm>
          <a:prstGeom prst="roundRect">
            <a:avLst/>
          </a:prstGeom>
          <a:solidFill>
            <a:srgbClr val="07598C"/>
          </a:solidFill>
          <a:ln>
            <a:solidFill>
              <a:srgbClr val="075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rgbClr val="F2F2F2"/>
                </a:solidFill>
                <a:latin typeface="Agency FB" panose="020B0503020202020204" pitchFamily="34" charset="0"/>
              </a:rPr>
              <a:t>Entrar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FBD47D1-2797-471E-9354-11A1A64C1838}"/>
              </a:ext>
            </a:extLst>
          </p:cNvPr>
          <p:cNvSpPr/>
          <p:nvPr/>
        </p:nvSpPr>
        <p:spPr>
          <a:xfrm>
            <a:off x="6872444" y="3004392"/>
            <a:ext cx="25939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2000" b="0" cap="none" spc="0" dirty="0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Ingrese el Nombre de Usuario</a:t>
            </a:r>
            <a:endParaRPr lang="es-ES" sz="2000" b="0" cap="none" spc="0" dirty="0">
              <a:ln w="0">
                <a:noFill/>
              </a:ln>
              <a:solidFill>
                <a:srgbClr val="F2F2F2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3FEA775-3BBB-4273-B452-7DEAEA503FEB}"/>
              </a:ext>
            </a:extLst>
          </p:cNvPr>
          <p:cNvSpPr/>
          <p:nvPr/>
        </p:nvSpPr>
        <p:spPr>
          <a:xfrm>
            <a:off x="6881969" y="3905185"/>
            <a:ext cx="20136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Ingrese su Contraseña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6D80F2A-6888-4235-903C-C1C971543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0" t="16477" r="6057" b="37094"/>
          <a:stretch/>
        </p:blipFill>
        <p:spPr>
          <a:xfrm>
            <a:off x="7722777" y="908130"/>
            <a:ext cx="2042337" cy="1027370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583E913-4C13-4132-8A56-F2728E051794}"/>
              </a:ext>
            </a:extLst>
          </p:cNvPr>
          <p:cNvSpPr/>
          <p:nvPr/>
        </p:nvSpPr>
        <p:spPr>
          <a:xfrm>
            <a:off x="6952161" y="3429413"/>
            <a:ext cx="3583571" cy="433805"/>
          </a:xfrm>
          <a:prstGeom prst="roundRect">
            <a:avLst>
              <a:gd name="adj" fmla="val 568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390FBABA-3848-4416-A5A4-424D30A90B0B}"/>
              </a:ext>
            </a:extLst>
          </p:cNvPr>
          <p:cNvSpPr/>
          <p:nvPr/>
        </p:nvSpPr>
        <p:spPr>
          <a:xfrm>
            <a:off x="6952161" y="4305295"/>
            <a:ext cx="3583571" cy="433805"/>
          </a:xfrm>
          <a:prstGeom prst="roundRect">
            <a:avLst>
              <a:gd name="adj" fmla="val 568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BF2B1DE-8560-4AD8-9822-5C688BEDDF00}"/>
              </a:ext>
            </a:extLst>
          </p:cNvPr>
          <p:cNvSpPr/>
          <p:nvPr/>
        </p:nvSpPr>
        <p:spPr>
          <a:xfrm>
            <a:off x="6952161" y="5133972"/>
            <a:ext cx="1172664" cy="433805"/>
          </a:xfrm>
          <a:prstGeom prst="roundRect">
            <a:avLst/>
          </a:prstGeom>
          <a:solidFill>
            <a:srgbClr val="07598C"/>
          </a:solidFill>
          <a:ln>
            <a:solidFill>
              <a:srgbClr val="075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rgbClr val="F2F2F2"/>
                </a:solidFill>
                <a:latin typeface="Agency FB" panose="020B0503020202020204" pitchFamily="34" charset="0"/>
              </a:rPr>
              <a:t>Registrarse</a:t>
            </a:r>
          </a:p>
        </p:txBody>
      </p:sp>
    </p:spTree>
    <p:extLst>
      <p:ext uri="{BB962C8B-B14F-4D97-AF65-F5344CB8AC3E}">
        <p14:creationId xmlns:p14="http://schemas.microsoft.com/office/powerpoint/2010/main" val="179592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99D37D2-0380-4A10-9E4D-42A1EDED68F9}"/>
              </a:ext>
            </a:extLst>
          </p:cNvPr>
          <p:cNvSpPr/>
          <p:nvPr/>
        </p:nvSpPr>
        <p:spPr>
          <a:xfrm>
            <a:off x="6048375" y="723899"/>
            <a:ext cx="5391150" cy="5238750"/>
          </a:xfrm>
          <a:prstGeom prst="roundRect">
            <a:avLst>
              <a:gd name="adj" fmla="val 536"/>
            </a:avLst>
          </a:prstGeom>
          <a:solidFill>
            <a:srgbClr val="022840"/>
          </a:solidFill>
          <a:ln>
            <a:solidFill>
              <a:srgbClr val="022840"/>
            </a:solidFill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AA1D5A-356D-4908-BFE4-C60387882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80"/>
          <a:stretch/>
        </p:blipFill>
        <p:spPr>
          <a:xfrm>
            <a:off x="6048375" y="723899"/>
            <a:ext cx="5391150" cy="144541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DF72F0E3-7532-4F52-9503-FF0BC63B8395}"/>
              </a:ext>
            </a:extLst>
          </p:cNvPr>
          <p:cNvSpPr/>
          <p:nvPr/>
        </p:nvSpPr>
        <p:spPr>
          <a:xfrm>
            <a:off x="7693020" y="2310645"/>
            <a:ext cx="21018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000" b="0" cap="none" spc="0" dirty="0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Registrarse</a:t>
            </a:r>
            <a:endParaRPr lang="es-ES" sz="4000" b="0" cap="none" spc="0" dirty="0">
              <a:ln w="0">
                <a:noFill/>
              </a:ln>
              <a:solidFill>
                <a:srgbClr val="F2F2F2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A785B0A-BC03-42BA-9831-5FB97384D579}"/>
              </a:ext>
            </a:extLst>
          </p:cNvPr>
          <p:cNvSpPr/>
          <p:nvPr/>
        </p:nvSpPr>
        <p:spPr>
          <a:xfrm>
            <a:off x="6952161" y="3429413"/>
            <a:ext cx="3583571" cy="433805"/>
          </a:xfrm>
          <a:prstGeom prst="roundRect">
            <a:avLst>
              <a:gd name="adj" fmla="val 568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B573178-44CA-45A0-9F7B-700489923151}"/>
              </a:ext>
            </a:extLst>
          </p:cNvPr>
          <p:cNvSpPr/>
          <p:nvPr/>
        </p:nvSpPr>
        <p:spPr>
          <a:xfrm>
            <a:off x="6952161" y="4305295"/>
            <a:ext cx="3583571" cy="433805"/>
          </a:xfrm>
          <a:prstGeom prst="roundRect">
            <a:avLst>
              <a:gd name="adj" fmla="val 568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D941760-24C9-4BFB-8199-A0ECA03FC26D}"/>
              </a:ext>
            </a:extLst>
          </p:cNvPr>
          <p:cNvSpPr/>
          <p:nvPr/>
        </p:nvSpPr>
        <p:spPr>
          <a:xfrm>
            <a:off x="9572625" y="5162547"/>
            <a:ext cx="963107" cy="433805"/>
          </a:xfrm>
          <a:prstGeom prst="roundRect">
            <a:avLst/>
          </a:prstGeom>
          <a:solidFill>
            <a:srgbClr val="07598C"/>
          </a:solidFill>
          <a:ln>
            <a:solidFill>
              <a:srgbClr val="075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rgbClr val="F2F2F2"/>
                </a:solidFill>
                <a:latin typeface="Agency FB" panose="020B0503020202020204" pitchFamily="34" charset="0"/>
              </a:rPr>
              <a:t>Entrar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F91D18F-DAA7-4B50-B865-237854AE861A}"/>
              </a:ext>
            </a:extLst>
          </p:cNvPr>
          <p:cNvSpPr/>
          <p:nvPr/>
        </p:nvSpPr>
        <p:spPr>
          <a:xfrm>
            <a:off x="6872444" y="3004392"/>
            <a:ext cx="25939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2000" b="0" cap="none" spc="0" dirty="0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Ingrese el Nombre de Usuario</a:t>
            </a:r>
            <a:endParaRPr lang="es-ES" sz="2000" b="0" cap="none" spc="0" dirty="0">
              <a:ln w="0">
                <a:noFill/>
              </a:ln>
              <a:solidFill>
                <a:srgbClr val="F2F2F2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06EEE3-3E93-483C-AE6F-FC3567209930}"/>
              </a:ext>
            </a:extLst>
          </p:cNvPr>
          <p:cNvSpPr/>
          <p:nvPr/>
        </p:nvSpPr>
        <p:spPr>
          <a:xfrm>
            <a:off x="6872444" y="3905185"/>
            <a:ext cx="20136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Ingrese su Contraseña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8584BAB-11B9-4F0A-9FFA-921734D4700D}"/>
              </a:ext>
            </a:extLst>
          </p:cNvPr>
          <p:cNvSpPr/>
          <p:nvPr/>
        </p:nvSpPr>
        <p:spPr>
          <a:xfrm>
            <a:off x="6952162" y="5181596"/>
            <a:ext cx="2039438" cy="433805"/>
          </a:xfrm>
          <a:prstGeom prst="roundRect">
            <a:avLst>
              <a:gd name="adj" fmla="val 349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F8683D7-A53F-4167-8C78-21D1D1956EC4}"/>
              </a:ext>
            </a:extLst>
          </p:cNvPr>
          <p:cNvSpPr/>
          <p:nvPr/>
        </p:nvSpPr>
        <p:spPr>
          <a:xfrm>
            <a:off x="6872444" y="4771896"/>
            <a:ext cx="18357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>
                  <a:noFill/>
                </a:ln>
                <a:solidFill>
                  <a:srgbClr val="F2F2F2"/>
                </a:solidFill>
                <a:latin typeface="Agency FB" panose="020B0503020202020204" pitchFamily="34" charset="0"/>
              </a:rPr>
              <a:t>Código de Seguridad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0A80FC2C-12D6-4BF0-8713-50B2F92D9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0" t="16477" r="6057" b="37094"/>
          <a:stretch/>
        </p:blipFill>
        <p:spPr>
          <a:xfrm>
            <a:off x="7722777" y="908130"/>
            <a:ext cx="2042337" cy="102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1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3085F85-F452-4D81-9D17-70CA0C11C36F}"/>
              </a:ext>
            </a:extLst>
          </p:cNvPr>
          <p:cNvSpPr/>
          <p:nvPr/>
        </p:nvSpPr>
        <p:spPr>
          <a:xfrm>
            <a:off x="349251" y="1284814"/>
            <a:ext cx="2680056" cy="4291313"/>
          </a:xfrm>
          <a:prstGeom prst="roundRect">
            <a:avLst>
              <a:gd name="adj" fmla="val 299"/>
            </a:avLst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134" name="Picture 14" descr="Sigo Supermarket Costazul - Lenteja Pantera 900 Gr.">
            <a:extLst>
              <a:ext uri="{FF2B5EF4-FFF2-40B4-BE49-F238E27FC236}">
                <a16:creationId xmlns:a16="http://schemas.microsoft.com/office/drawing/2014/main" id="{44F08A5D-B74E-4C62-937E-E3BA09DF0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07" y="1283607"/>
            <a:ext cx="1655144" cy="17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65DA55A-C00A-4C37-A53D-F3ACED53A67D}"/>
              </a:ext>
            </a:extLst>
          </p:cNvPr>
          <p:cNvSpPr/>
          <p:nvPr/>
        </p:nvSpPr>
        <p:spPr>
          <a:xfrm>
            <a:off x="542469" y="3164141"/>
            <a:ext cx="2097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2800" dirty="0">
                <a:ln w="0"/>
                <a:latin typeface="Agency FB" panose="020B0503020202020204" pitchFamily="34" charset="0"/>
              </a:rPr>
              <a:t>Lentejas Pantera</a:t>
            </a:r>
            <a:endParaRPr lang="es-ES" sz="2800" b="0" cap="none" spc="0" dirty="0">
              <a:ln w="0"/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F3F86F3-E569-49F3-9AA6-7D844D48F1D8}"/>
              </a:ext>
            </a:extLst>
          </p:cNvPr>
          <p:cNvSpPr/>
          <p:nvPr/>
        </p:nvSpPr>
        <p:spPr>
          <a:xfrm>
            <a:off x="555040" y="3669724"/>
            <a:ext cx="209704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Cod: 254857 </a:t>
            </a:r>
            <a:endParaRPr lang="es-ES" sz="2000" dirty="0">
              <a:ln w="0"/>
              <a:latin typeface="Agency FB" panose="020B0503020202020204" pitchFamily="34" charset="0"/>
            </a:endParaRPr>
          </a:p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Peso: 1kg</a:t>
            </a:r>
          </a:p>
          <a:p>
            <a:r>
              <a:rPr lang="es-ES" sz="2000" dirty="0">
                <a:ln w="0"/>
                <a:latin typeface="Agency FB" panose="020B0503020202020204" pitchFamily="34" charset="0"/>
              </a:rPr>
              <a:t>Cantidad: 12 unidades</a:t>
            </a:r>
          </a:p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Precio: 2$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CC66F38-7788-4827-9646-83D61FA37169}"/>
              </a:ext>
            </a:extLst>
          </p:cNvPr>
          <p:cNvSpPr/>
          <p:nvPr/>
        </p:nvSpPr>
        <p:spPr>
          <a:xfrm>
            <a:off x="3250006" y="1284814"/>
            <a:ext cx="2680056" cy="4291313"/>
          </a:xfrm>
          <a:prstGeom prst="roundRect">
            <a:avLst>
              <a:gd name="adj" fmla="val 299"/>
            </a:avLst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A626EDC-435B-4F1B-9803-4E2130E2A87A}"/>
              </a:ext>
            </a:extLst>
          </p:cNvPr>
          <p:cNvSpPr/>
          <p:nvPr/>
        </p:nvSpPr>
        <p:spPr>
          <a:xfrm>
            <a:off x="3443224" y="3160694"/>
            <a:ext cx="20970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Harina Pan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10E695E-5F56-4336-9C08-3E9A4CE2E78D}"/>
              </a:ext>
            </a:extLst>
          </p:cNvPr>
          <p:cNvSpPr/>
          <p:nvPr/>
        </p:nvSpPr>
        <p:spPr>
          <a:xfrm>
            <a:off x="3455795" y="3669724"/>
            <a:ext cx="209704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Cod: 231557</a:t>
            </a:r>
          </a:p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Peso: 1kg</a:t>
            </a:r>
            <a:endParaRPr lang="es-ES" sz="2000" dirty="0">
              <a:ln w="0"/>
              <a:latin typeface="Agency FB" panose="020B0503020202020204" pitchFamily="34" charset="0"/>
            </a:endParaRPr>
          </a:p>
          <a:p>
            <a:r>
              <a:rPr lang="es-ES" sz="2000" dirty="0">
                <a:ln w="0"/>
                <a:latin typeface="Agency FB" panose="020B0503020202020204" pitchFamily="34" charset="0"/>
              </a:rPr>
              <a:t>Cantidad: 10 unidades</a:t>
            </a:r>
          </a:p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Precio: 1.5$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1875584B-75D3-46FA-9008-2393D0CB9FA8}"/>
              </a:ext>
            </a:extLst>
          </p:cNvPr>
          <p:cNvSpPr/>
          <p:nvPr/>
        </p:nvSpPr>
        <p:spPr>
          <a:xfrm>
            <a:off x="6168975" y="1283606"/>
            <a:ext cx="2680056" cy="4291313"/>
          </a:xfrm>
          <a:prstGeom prst="roundRect">
            <a:avLst>
              <a:gd name="adj" fmla="val 299"/>
            </a:avLst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5BDB686-1410-49DD-8AE6-D563F81418D4}"/>
              </a:ext>
            </a:extLst>
          </p:cNvPr>
          <p:cNvSpPr/>
          <p:nvPr/>
        </p:nvSpPr>
        <p:spPr>
          <a:xfrm>
            <a:off x="6362193" y="3162933"/>
            <a:ext cx="21868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2800" dirty="0">
                <a:ln w="0"/>
                <a:latin typeface="Agency FB" panose="020B0503020202020204" pitchFamily="34" charset="0"/>
              </a:rPr>
              <a:t>Azúcar </a:t>
            </a:r>
            <a:r>
              <a:rPr lang="es-ES" sz="2800" dirty="0" err="1">
                <a:ln w="0"/>
                <a:latin typeface="Agency FB" panose="020B0503020202020204" pitchFamily="34" charset="0"/>
              </a:rPr>
              <a:t>Montalban</a:t>
            </a:r>
            <a:endParaRPr lang="es-ES" sz="2800" b="0" cap="none" spc="0" dirty="0">
              <a:ln w="0"/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6C6160A-D9A4-4C9A-9A59-85316BAA5151}"/>
              </a:ext>
            </a:extLst>
          </p:cNvPr>
          <p:cNvSpPr/>
          <p:nvPr/>
        </p:nvSpPr>
        <p:spPr>
          <a:xfrm>
            <a:off x="6374764" y="3668516"/>
            <a:ext cx="209704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Cod: 125486</a:t>
            </a:r>
          </a:p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Peso: 1kg	</a:t>
            </a:r>
          </a:p>
          <a:p>
            <a:r>
              <a:rPr lang="es-ES" sz="2000" dirty="0">
                <a:ln w="0"/>
                <a:latin typeface="Agency FB" panose="020B0503020202020204" pitchFamily="34" charset="0"/>
              </a:rPr>
              <a:t>Cantidad: 8 unidades</a:t>
            </a:r>
          </a:p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Precio: 1.5$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F038DA07-8BF3-4BBF-8B7C-1C65BDCC2F88}"/>
              </a:ext>
            </a:extLst>
          </p:cNvPr>
          <p:cNvSpPr/>
          <p:nvPr/>
        </p:nvSpPr>
        <p:spPr>
          <a:xfrm>
            <a:off x="9105631" y="1281367"/>
            <a:ext cx="2680056" cy="4291313"/>
          </a:xfrm>
          <a:prstGeom prst="roundRect">
            <a:avLst>
              <a:gd name="adj" fmla="val 299"/>
            </a:avLst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C668312C-B3C6-408F-B726-D10E15B7FEB0}"/>
              </a:ext>
            </a:extLst>
          </p:cNvPr>
          <p:cNvSpPr/>
          <p:nvPr/>
        </p:nvSpPr>
        <p:spPr>
          <a:xfrm>
            <a:off x="9286149" y="3160694"/>
            <a:ext cx="23663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28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Mantequilla </a:t>
            </a:r>
            <a:r>
              <a:rPr lang="es-ES" sz="2800" b="0" cap="none" spc="0" dirty="0" err="1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Mavesa</a:t>
            </a:r>
            <a:endParaRPr lang="es-ES" sz="2800" b="0" cap="none" spc="0" dirty="0">
              <a:ln w="0"/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FB5B730-DF2F-417E-BB33-A314B07B37BA}"/>
              </a:ext>
            </a:extLst>
          </p:cNvPr>
          <p:cNvSpPr/>
          <p:nvPr/>
        </p:nvSpPr>
        <p:spPr>
          <a:xfrm>
            <a:off x="9208525" y="3668515"/>
            <a:ext cx="2474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Cod: 365214</a:t>
            </a:r>
          </a:p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Peso: 0.456kg</a:t>
            </a:r>
            <a:r>
              <a:rPr lang="es-ES" sz="2000" dirty="0">
                <a:ln w="0"/>
                <a:latin typeface="Agency FB" panose="020B0503020202020204" pitchFamily="34" charset="0"/>
              </a:rPr>
              <a:t>   </a:t>
            </a:r>
          </a:p>
          <a:p>
            <a:r>
              <a:rPr lang="es-ES" sz="2000" dirty="0">
                <a:ln w="0"/>
                <a:latin typeface="Agency FB" panose="020B0503020202020204" pitchFamily="34" charset="0"/>
              </a:rPr>
              <a:t>Cantidad: 4 unidades</a:t>
            </a:r>
          </a:p>
          <a:p>
            <a:r>
              <a:rPr lang="es-ES" sz="20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Precio: 3.5$</a:t>
            </a:r>
          </a:p>
        </p:txBody>
      </p:sp>
      <p:pic>
        <p:nvPicPr>
          <p:cNvPr id="5124" name="Picture 4" descr="SIGO - Harina De Maíz Pan 1 K.">
            <a:extLst>
              <a:ext uri="{FF2B5EF4-FFF2-40B4-BE49-F238E27FC236}">
                <a16:creationId xmlns:a16="http://schemas.microsoft.com/office/drawing/2014/main" id="{A7EF628A-EDC1-43AA-81A2-6472882B6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61" y="1280160"/>
            <a:ext cx="1756896" cy="1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zucar Montalban Refinada 1Kg Azúcar Montalban presente desde 1940.">
            <a:extLst>
              <a:ext uri="{FF2B5EF4-FFF2-40B4-BE49-F238E27FC236}">
                <a16:creationId xmlns:a16="http://schemas.microsoft.com/office/drawing/2014/main" id="{90ADA947-67B7-4D8F-A1F1-FC00ABF9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72" y="1283080"/>
            <a:ext cx="2368948" cy="17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argarina Mavesa 500 GR - Supermercado Luxor">
            <a:extLst>
              <a:ext uri="{FF2B5EF4-FFF2-40B4-BE49-F238E27FC236}">
                <a16:creationId xmlns:a16="http://schemas.microsoft.com/office/drawing/2014/main" id="{F1FA1FFE-7FFA-4667-9248-09512773A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693" y="1283080"/>
            <a:ext cx="1767600" cy="17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74C620-041A-4B2E-B887-E06CB3869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73" y="5711257"/>
            <a:ext cx="11632176" cy="1146147"/>
          </a:xfrm>
          <a:prstGeom prst="rect">
            <a:avLst/>
          </a:prstGeom>
        </p:spPr>
      </p:pic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A683C766-ED66-43A9-AF63-05E098645114}"/>
              </a:ext>
            </a:extLst>
          </p:cNvPr>
          <p:cNvSpPr/>
          <p:nvPr/>
        </p:nvSpPr>
        <p:spPr>
          <a:xfrm>
            <a:off x="1851992" y="5038917"/>
            <a:ext cx="437937" cy="433805"/>
          </a:xfrm>
          <a:prstGeom prst="roundRect">
            <a:avLst/>
          </a:prstGeom>
          <a:solidFill>
            <a:srgbClr val="07598C"/>
          </a:solidFill>
          <a:ln>
            <a:solidFill>
              <a:srgbClr val="075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rgbClr val="F2F2F2"/>
              </a:solidFill>
              <a:latin typeface="Agency FB" panose="020B0503020202020204" pitchFamily="34" charset="0"/>
            </a:endParaRP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C2A4E882-89F4-4367-A5EF-636F43156EE6}"/>
              </a:ext>
            </a:extLst>
          </p:cNvPr>
          <p:cNvSpPr/>
          <p:nvPr/>
        </p:nvSpPr>
        <p:spPr>
          <a:xfrm>
            <a:off x="2399511" y="5038355"/>
            <a:ext cx="421615" cy="4338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FE08D8E-2DFE-4171-9F1F-0FEB3A044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90" b="94872" l="4000" r="96615">
                        <a14:foregroundMark x1="25846" y1="10256" x2="25846" y2="10256"/>
                        <a14:foregroundMark x1="53231" y1="50321" x2="72000" y2="36218"/>
                        <a14:foregroundMark x1="72000" y1="36218" x2="72000" y2="36218"/>
                        <a14:foregroundMark x1="90462" y1="11538" x2="92308" y2="16346"/>
                        <a14:foregroundMark x1="86154" y1="11859" x2="90462" y2="12500"/>
                        <a14:foregroundMark x1="90462" y1="9936" x2="93846" y2="12500"/>
                        <a14:foregroundMark x1="89846" y1="6410" x2="89846" y2="6410"/>
                        <a14:foregroundMark x1="56000" y1="9936" x2="26462" y2="10577"/>
                        <a14:foregroundMark x1="12995" y1="20524" x2="9538" y2="23077"/>
                        <a14:foregroundMark x1="26462" y1="10577" x2="19936" y2="15397"/>
                        <a14:foregroundMark x1="9538" y1="23077" x2="7692" y2="44872"/>
                        <a14:foregroundMark x1="7692" y1="44872" x2="7692" y2="44872"/>
                        <a14:foregroundMark x1="8615" y1="50000" x2="9538" y2="77244"/>
                        <a14:foregroundMark x1="11385" y1="91026" x2="21231" y2="90705"/>
                        <a14:foregroundMark x1="7692" y1="75962" x2="14769" y2="93269"/>
                        <a14:foregroundMark x1="31692" y1="72115" x2="29538" y2="80449"/>
                        <a14:foregroundMark x1="21231" y1="92308" x2="43077" y2="91987"/>
                        <a14:foregroundMark x1="43077" y1="91987" x2="59692" y2="95192"/>
                        <a14:foregroundMark x1="59692" y1="95192" x2="84000" y2="92628"/>
                        <a14:foregroundMark x1="4000" y1="27244" x2="4000" y2="27244"/>
                        <a14:foregroundMark x1="96615" y1="14423" x2="96615" y2="14423"/>
                        <a14:backgroundMark x1="32000" y1="28205" x2="32000" y2="28205"/>
                        <a14:backgroundMark x1="41846" y1="30449" x2="28615" y2="40705"/>
                        <a14:backgroundMark x1="27385" y1="24359" x2="26154" y2="54167"/>
                        <a14:backgroundMark x1="15692" y1="18269" x2="15692" y2="18269"/>
                        <a14:backgroundMark x1="17231" y1="17628" x2="17231" y2="17628"/>
                        <a14:backgroundMark x1="18769" y1="17308" x2="16923" y2="17308"/>
                        <a14:backgroundMark x1="15692" y1="18269" x2="15385" y2="20833"/>
                        <a14:backgroundMark x1="16308" y1="19551" x2="18154" y2="18910"/>
                        <a14:backgroundMark x1="19692" y1="17628" x2="15692" y2="185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6675" y="5117016"/>
            <a:ext cx="280710" cy="269481"/>
          </a:xfrm>
          <a:prstGeom prst="rect">
            <a:avLst/>
          </a:prstGeom>
        </p:spPr>
      </p:pic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32FD0814-DA44-4B9A-8A58-2D666033BC60}"/>
              </a:ext>
            </a:extLst>
          </p:cNvPr>
          <p:cNvSpPr/>
          <p:nvPr/>
        </p:nvSpPr>
        <p:spPr>
          <a:xfrm>
            <a:off x="4716430" y="5038917"/>
            <a:ext cx="437937" cy="433805"/>
          </a:xfrm>
          <a:prstGeom prst="roundRect">
            <a:avLst/>
          </a:prstGeom>
          <a:solidFill>
            <a:srgbClr val="07598C"/>
          </a:solidFill>
          <a:ln>
            <a:solidFill>
              <a:srgbClr val="075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rgbClr val="F2F2F2"/>
              </a:solidFill>
              <a:latin typeface="Agency FB" panose="020B0503020202020204" pitchFamily="34" charset="0"/>
            </a:endParaRPr>
          </a:p>
        </p:txBody>
      </p:sp>
      <p:sp>
        <p:nvSpPr>
          <p:cNvPr id="89" name="Rectángulo: esquinas redondeadas 88">
            <a:extLst>
              <a:ext uri="{FF2B5EF4-FFF2-40B4-BE49-F238E27FC236}">
                <a16:creationId xmlns:a16="http://schemas.microsoft.com/office/drawing/2014/main" id="{9D4F33E3-F59E-49B7-8FA9-9E0B201883C9}"/>
              </a:ext>
            </a:extLst>
          </p:cNvPr>
          <p:cNvSpPr/>
          <p:nvPr/>
        </p:nvSpPr>
        <p:spPr>
          <a:xfrm>
            <a:off x="5263949" y="5038355"/>
            <a:ext cx="421615" cy="4338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6E6F8168-DEE2-4B00-B8E2-00D8B3EE1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90" b="94872" l="4000" r="96615">
                        <a14:foregroundMark x1="25846" y1="10256" x2="25846" y2="10256"/>
                        <a14:foregroundMark x1="53231" y1="50321" x2="72000" y2="36218"/>
                        <a14:foregroundMark x1="72000" y1="36218" x2="72000" y2="36218"/>
                        <a14:foregroundMark x1="90462" y1="11538" x2="92308" y2="16346"/>
                        <a14:foregroundMark x1="86154" y1="11859" x2="90462" y2="12500"/>
                        <a14:foregroundMark x1="90462" y1="9936" x2="93846" y2="12500"/>
                        <a14:foregroundMark x1="89846" y1="6410" x2="89846" y2="6410"/>
                        <a14:foregroundMark x1="56000" y1="9936" x2="26462" y2="10577"/>
                        <a14:foregroundMark x1="12995" y1="20524" x2="9538" y2="23077"/>
                        <a14:foregroundMark x1="26462" y1="10577" x2="19936" y2="15397"/>
                        <a14:foregroundMark x1="9538" y1="23077" x2="7692" y2="44872"/>
                        <a14:foregroundMark x1="7692" y1="44872" x2="7692" y2="44872"/>
                        <a14:foregroundMark x1="8615" y1="50000" x2="9538" y2="77244"/>
                        <a14:foregroundMark x1="11385" y1="91026" x2="21231" y2="90705"/>
                        <a14:foregroundMark x1="7692" y1="75962" x2="14769" y2="93269"/>
                        <a14:foregroundMark x1="31692" y1="72115" x2="29538" y2="80449"/>
                        <a14:foregroundMark x1="21231" y1="92308" x2="43077" y2="91987"/>
                        <a14:foregroundMark x1="43077" y1="91987" x2="59692" y2="95192"/>
                        <a14:foregroundMark x1="59692" y1="95192" x2="84000" y2="92628"/>
                        <a14:foregroundMark x1="4000" y1="27244" x2="4000" y2="27244"/>
                        <a14:foregroundMark x1="96615" y1="14423" x2="96615" y2="14423"/>
                        <a14:backgroundMark x1="32000" y1="28205" x2="32000" y2="28205"/>
                        <a14:backgroundMark x1="41846" y1="30449" x2="28615" y2="40705"/>
                        <a14:backgroundMark x1="27385" y1="24359" x2="26154" y2="54167"/>
                        <a14:backgroundMark x1="15692" y1="18269" x2="15692" y2="18269"/>
                        <a14:backgroundMark x1="17231" y1="17628" x2="17231" y2="17628"/>
                        <a14:backgroundMark x1="18769" y1="17308" x2="16923" y2="17308"/>
                        <a14:backgroundMark x1="15692" y1="18269" x2="15385" y2="20833"/>
                        <a14:backgroundMark x1="16308" y1="19551" x2="18154" y2="18910"/>
                        <a14:backgroundMark x1="19692" y1="17628" x2="15692" y2="185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1113" y="5117016"/>
            <a:ext cx="280710" cy="269481"/>
          </a:xfrm>
          <a:prstGeom prst="rect">
            <a:avLst/>
          </a:prstGeom>
        </p:spPr>
      </p:pic>
      <p:sp>
        <p:nvSpPr>
          <p:cNvPr id="91" name="Rectángulo: esquinas redondeadas 90">
            <a:extLst>
              <a:ext uri="{FF2B5EF4-FFF2-40B4-BE49-F238E27FC236}">
                <a16:creationId xmlns:a16="http://schemas.microsoft.com/office/drawing/2014/main" id="{90526C1C-7052-4EFA-9E64-6636F973CD6D}"/>
              </a:ext>
            </a:extLst>
          </p:cNvPr>
          <p:cNvSpPr/>
          <p:nvPr/>
        </p:nvSpPr>
        <p:spPr>
          <a:xfrm>
            <a:off x="7713486" y="5038917"/>
            <a:ext cx="437937" cy="433805"/>
          </a:xfrm>
          <a:prstGeom prst="roundRect">
            <a:avLst/>
          </a:prstGeom>
          <a:solidFill>
            <a:srgbClr val="07598C"/>
          </a:solidFill>
          <a:ln>
            <a:solidFill>
              <a:srgbClr val="075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rgbClr val="F2F2F2"/>
              </a:solidFill>
              <a:latin typeface="Agency FB" panose="020B0503020202020204" pitchFamily="34" charset="0"/>
            </a:endParaRPr>
          </a:p>
        </p:txBody>
      </p:sp>
      <p:sp>
        <p:nvSpPr>
          <p:cNvPr id="92" name="Rectángulo: esquinas redondeadas 91">
            <a:extLst>
              <a:ext uri="{FF2B5EF4-FFF2-40B4-BE49-F238E27FC236}">
                <a16:creationId xmlns:a16="http://schemas.microsoft.com/office/drawing/2014/main" id="{4FDF0408-1BD4-4966-86DF-4473BD54E7D9}"/>
              </a:ext>
            </a:extLst>
          </p:cNvPr>
          <p:cNvSpPr/>
          <p:nvPr/>
        </p:nvSpPr>
        <p:spPr>
          <a:xfrm>
            <a:off x="8261005" y="5038355"/>
            <a:ext cx="421615" cy="4338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93" name="Imagen 92">
            <a:extLst>
              <a:ext uri="{FF2B5EF4-FFF2-40B4-BE49-F238E27FC236}">
                <a16:creationId xmlns:a16="http://schemas.microsoft.com/office/drawing/2014/main" id="{C24A1B43-A4A7-4981-83A2-E5BAD98CF6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90" b="94872" l="4000" r="96615">
                        <a14:foregroundMark x1="25846" y1="10256" x2="25846" y2="10256"/>
                        <a14:foregroundMark x1="53231" y1="50321" x2="72000" y2="36218"/>
                        <a14:foregroundMark x1="72000" y1="36218" x2="72000" y2="36218"/>
                        <a14:foregroundMark x1="90462" y1="11538" x2="92308" y2="16346"/>
                        <a14:foregroundMark x1="86154" y1="11859" x2="90462" y2="12500"/>
                        <a14:foregroundMark x1="90462" y1="9936" x2="93846" y2="12500"/>
                        <a14:foregroundMark x1="89846" y1="6410" x2="89846" y2="6410"/>
                        <a14:foregroundMark x1="56000" y1="9936" x2="26462" y2="10577"/>
                        <a14:foregroundMark x1="12995" y1="20524" x2="9538" y2="23077"/>
                        <a14:foregroundMark x1="26462" y1="10577" x2="19936" y2="15397"/>
                        <a14:foregroundMark x1="9538" y1="23077" x2="7692" y2="44872"/>
                        <a14:foregroundMark x1="7692" y1="44872" x2="7692" y2="44872"/>
                        <a14:foregroundMark x1="8615" y1="50000" x2="9538" y2="77244"/>
                        <a14:foregroundMark x1="11385" y1="91026" x2="21231" y2="90705"/>
                        <a14:foregroundMark x1="7692" y1="75962" x2="14769" y2="93269"/>
                        <a14:foregroundMark x1="31692" y1="72115" x2="29538" y2="80449"/>
                        <a14:foregroundMark x1="21231" y1="92308" x2="43077" y2="91987"/>
                        <a14:foregroundMark x1="43077" y1="91987" x2="59692" y2="95192"/>
                        <a14:foregroundMark x1="59692" y1="95192" x2="84000" y2="92628"/>
                        <a14:foregroundMark x1="4000" y1="27244" x2="4000" y2="27244"/>
                        <a14:foregroundMark x1="96615" y1="14423" x2="96615" y2="14423"/>
                        <a14:backgroundMark x1="32000" y1="28205" x2="32000" y2="28205"/>
                        <a14:backgroundMark x1="41846" y1="30449" x2="28615" y2="40705"/>
                        <a14:backgroundMark x1="27385" y1="24359" x2="26154" y2="54167"/>
                        <a14:backgroundMark x1="15692" y1="18269" x2="15692" y2="18269"/>
                        <a14:backgroundMark x1="17231" y1="17628" x2="17231" y2="17628"/>
                        <a14:backgroundMark x1="18769" y1="17308" x2="16923" y2="17308"/>
                        <a14:backgroundMark x1="15692" y1="18269" x2="15385" y2="20833"/>
                        <a14:backgroundMark x1="16308" y1="19551" x2="18154" y2="18910"/>
                        <a14:backgroundMark x1="19692" y1="17628" x2="15692" y2="185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8169" y="5117016"/>
            <a:ext cx="280710" cy="269481"/>
          </a:xfrm>
          <a:prstGeom prst="rect">
            <a:avLst/>
          </a:prstGeom>
        </p:spPr>
      </p:pic>
      <p:sp>
        <p:nvSpPr>
          <p:cNvPr id="94" name="Rectángulo: esquinas redondeadas 93">
            <a:extLst>
              <a:ext uri="{FF2B5EF4-FFF2-40B4-BE49-F238E27FC236}">
                <a16:creationId xmlns:a16="http://schemas.microsoft.com/office/drawing/2014/main" id="{2EAAFFDC-38C3-48C5-9F09-3940A546FC77}"/>
              </a:ext>
            </a:extLst>
          </p:cNvPr>
          <p:cNvSpPr/>
          <p:nvPr/>
        </p:nvSpPr>
        <p:spPr>
          <a:xfrm>
            <a:off x="10599766" y="5033018"/>
            <a:ext cx="437937" cy="433805"/>
          </a:xfrm>
          <a:prstGeom prst="roundRect">
            <a:avLst/>
          </a:prstGeom>
          <a:solidFill>
            <a:srgbClr val="07598C"/>
          </a:solidFill>
          <a:ln>
            <a:solidFill>
              <a:srgbClr val="075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rgbClr val="F2F2F2"/>
              </a:solidFill>
              <a:latin typeface="Agency FB" panose="020B0503020202020204" pitchFamily="34" charset="0"/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156D2DE8-2654-4580-A8A4-87FF02B63163}"/>
              </a:ext>
            </a:extLst>
          </p:cNvPr>
          <p:cNvSpPr/>
          <p:nvPr/>
        </p:nvSpPr>
        <p:spPr>
          <a:xfrm>
            <a:off x="11147285" y="5032456"/>
            <a:ext cx="421615" cy="4338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96" name="Imagen 95">
            <a:extLst>
              <a:ext uri="{FF2B5EF4-FFF2-40B4-BE49-F238E27FC236}">
                <a16:creationId xmlns:a16="http://schemas.microsoft.com/office/drawing/2014/main" id="{CF799EE2-6DCC-4CD5-9CF9-D87E091EE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90" b="94872" l="4000" r="96615">
                        <a14:foregroundMark x1="25846" y1="10256" x2="25846" y2="10256"/>
                        <a14:foregroundMark x1="53231" y1="50321" x2="72000" y2="36218"/>
                        <a14:foregroundMark x1="72000" y1="36218" x2="72000" y2="36218"/>
                        <a14:foregroundMark x1="90462" y1="11538" x2="92308" y2="16346"/>
                        <a14:foregroundMark x1="86154" y1="11859" x2="90462" y2="12500"/>
                        <a14:foregroundMark x1="90462" y1="9936" x2="93846" y2="12500"/>
                        <a14:foregroundMark x1="89846" y1="6410" x2="89846" y2="6410"/>
                        <a14:foregroundMark x1="56000" y1="9936" x2="26462" y2="10577"/>
                        <a14:foregroundMark x1="12995" y1="20524" x2="9538" y2="23077"/>
                        <a14:foregroundMark x1="26462" y1="10577" x2="19936" y2="15397"/>
                        <a14:foregroundMark x1="9538" y1="23077" x2="7692" y2="44872"/>
                        <a14:foregroundMark x1="7692" y1="44872" x2="7692" y2="44872"/>
                        <a14:foregroundMark x1="8615" y1="50000" x2="9538" y2="77244"/>
                        <a14:foregroundMark x1="11385" y1="91026" x2="21231" y2="90705"/>
                        <a14:foregroundMark x1="7692" y1="75962" x2="14769" y2="93269"/>
                        <a14:foregroundMark x1="31692" y1="72115" x2="29538" y2="80449"/>
                        <a14:foregroundMark x1="21231" y1="92308" x2="43077" y2="91987"/>
                        <a14:foregroundMark x1="43077" y1="91987" x2="59692" y2="95192"/>
                        <a14:foregroundMark x1="59692" y1="95192" x2="84000" y2="92628"/>
                        <a14:foregroundMark x1="4000" y1="27244" x2="4000" y2="27244"/>
                        <a14:foregroundMark x1="96615" y1="14423" x2="96615" y2="14423"/>
                        <a14:backgroundMark x1="32000" y1="28205" x2="32000" y2="28205"/>
                        <a14:backgroundMark x1="41846" y1="30449" x2="28615" y2="40705"/>
                        <a14:backgroundMark x1="27385" y1="24359" x2="26154" y2="54167"/>
                        <a14:backgroundMark x1="15692" y1="18269" x2="15692" y2="18269"/>
                        <a14:backgroundMark x1="17231" y1="17628" x2="17231" y2="17628"/>
                        <a14:backgroundMark x1="18769" y1="17308" x2="16923" y2="17308"/>
                        <a14:backgroundMark x1="15692" y1="18269" x2="15385" y2="20833"/>
                        <a14:backgroundMark x1="16308" y1="19551" x2="18154" y2="18910"/>
                        <a14:backgroundMark x1="19692" y1="17628" x2="15692" y2="185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4449" y="5111117"/>
            <a:ext cx="280710" cy="269481"/>
          </a:xfrm>
          <a:prstGeom prst="rect">
            <a:avLst/>
          </a:prstGeom>
        </p:spPr>
      </p:pic>
      <p:sp>
        <p:nvSpPr>
          <p:cNvPr id="100" name="Rectángulo 99">
            <a:extLst>
              <a:ext uri="{FF2B5EF4-FFF2-40B4-BE49-F238E27FC236}">
                <a16:creationId xmlns:a16="http://schemas.microsoft.com/office/drawing/2014/main" id="{F80E9C46-4994-4890-B348-A080FDA8AD34}"/>
              </a:ext>
            </a:extLst>
          </p:cNvPr>
          <p:cNvSpPr/>
          <p:nvPr/>
        </p:nvSpPr>
        <p:spPr>
          <a:xfrm>
            <a:off x="5665492" y="262265"/>
            <a:ext cx="22669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Ingresar Producto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05E9E4E5-E768-4366-A55A-2C7C86F12496}"/>
              </a:ext>
            </a:extLst>
          </p:cNvPr>
          <p:cNvSpPr/>
          <p:nvPr/>
        </p:nvSpPr>
        <p:spPr>
          <a:xfrm>
            <a:off x="8471812" y="275308"/>
            <a:ext cx="2092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Buscar Producto</a:t>
            </a:r>
          </a:p>
        </p:txBody>
      </p:sp>
    </p:spTree>
    <p:extLst>
      <p:ext uri="{BB962C8B-B14F-4D97-AF65-F5344CB8AC3E}">
        <p14:creationId xmlns:p14="http://schemas.microsoft.com/office/powerpoint/2010/main" val="40261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4629C15-5F9C-4A8E-8C6A-E82C5576E927}"/>
              </a:ext>
            </a:extLst>
          </p:cNvPr>
          <p:cNvSpPr/>
          <p:nvPr/>
        </p:nvSpPr>
        <p:spPr>
          <a:xfrm>
            <a:off x="2174875" y="1488013"/>
            <a:ext cx="7842249" cy="4788961"/>
          </a:xfrm>
          <a:prstGeom prst="roundRect">
            <a:avLst>
              <a:gd name="adj" fmla="val 299"/>
            </a:avLst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7A4F1C-C220-4CD4-A2F6-076C27B20193}"/>
              </a:ext>
            </a:extLst>
          </p:cNvPr>
          <p:cNvSpPr/>
          <p:nvPr/>
        </p:nvSpPr>
        <p:spPr>
          <a:xfrm>
            <a:off x="8471812" y="275308"/>
            <a:ext cx="2092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Buscar Producto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7159F69-141B-4754-96AE-307F74A0DDE2}"/>
              </a:ext>
            </a:extLst>
          </p:cNvPr>
          <p:cNvSpPr/>
          <p:nvPr/>
        </p:nvSpPr>
        <p:spPr>
          <a:xfrm>
            <a:off x="4516880" y="1599445"/>
            <a:ext cx="31582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Ingresar Producto</a:t>
            </a:r>
            <a:endParaRPr lang="es-ES" sz="4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B968BB3-4162-4D0E-9BA6-0147C58A496C}"/>
              </a:ext>
            </a:extLst>
          </p:cNvPr>
          <p:cNvSpPr/>
          <p:nvPr/>
        </p:nvSpPr>
        <p:spPr>
          <a:xfrm>
            <a:off x="2677372" y="3137062"/>
            <a:ext cx="2896689" cy="433805"/>
          </a:xfrm>
          <a:prstGeom prst="roundRect">
            <a:avLst>
              <a:gd name="adj" fmla="val 3493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>
                <a:solidFill>
                  <a:srgbClr val="595959"/>
                </a:solidFill>
                <a:latin typeface="Agency FB" panose="020B0503020202020204" pitchFamily="34" charset="0"/>
              </a:rPr>
              <a:t>Texto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513D561-808D-4B59-9155-4636BEE65CC4}"/>
              </a:ext>
            </a:extLst>
          </p:cNvPr>
          <p:cNvSpPr/>
          <p:nvPr/>
        </p:nvSpPr>
        <p:spPr>
          <a:xfrm>
            <a:off x="4516921" y="3810638"/>
            <a:ext cx="1038633" cy="433805"/>
          </a:xfrm>
          <a:prstGeom prst="roundRect">
            <a:avLst>
              <a:gd name="adj" fmla="val 3493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 err="1">
                <a:solidFill>
                  <a:srgbClr val="595959"/>
                </a:solidFill>
                <a:latin typeface="Agency FB" panose="020B0503020202020204" pitchFamily="34" charset="0"/>
              </a:rPr>
              <a:t>Int</a:t>
            </a:r>
            <a:endParaRPr lang="es-419" dirty="0"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8C81EB-A142-40A5-8F7C-D370C551A2BA}"/>
              </a:ext>
            </a:extLst>
          </p:cNvPr>
          <p:cNvSpPr/>
          <p:nvPr/>
        </p:nvSpPr>
        <p:spPr>
          <a:xfrm>
            <a:off x="2576321" y="2705920"/>
            <a:ext cx="1677062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el Nombre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3F68999-4951-4349-B576-536C7D81EF9D}"/>
              </a:ext>
            </a:extLst>
          </p:cNvPr>
          <p:cNvSpPr/>
          <p:nvPr/>
        </p:nvSpPr>
        <p:spPr>
          <a:xfrm>
            <a:off x="2576321" y="3810638"/>
            <a:ext cx="1741182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la Cantidad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2A8C38A9-6868-4A69-8A43-D586165C0789}"/>
              </a:ext>
            </a:extLst>
          </p:cNvPr>
          <p:cNvCxnSpPr>
            <a:cxnSpLocks/>
          </p:cNvCxnSpPr>
          <p:nvPr/>
        </p:nvCxnSpPr>
        <p:spPr>
          <a:xfrm>
            <a:off x="5354986" y="3810638"/>
            <a:ext cx="0" cy="433805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5687D5A4-6612-4276-8D25-4C062B3C32CE}"/>
              </a:ext>
            </a:extLst>
          </p:cNvPr>
          <p:cNvSpPr/>
          <p:nvPr/>
        </p:nvSpPr>
        <p:spPr>
          <a:xfrm rot="10800000">
            <a:off x="5396508" y="4101618"/>
            <a:ext cx="108000" cy="108000"/>
          </a:xfrm>
          <a:prstGeom prst="triangle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E930F751-ACB7-45DE-8F59-CFB4AC8FAC6C}"/>
              </a:ext>
            </a:extLst>
          </p:cNvPr>
          <p:cNvSpPr/>
          <p:nvPr/>
        </p:nvSpPr>
        <p:spPr>
          <a:xfrm>
            <a:off x="5396508" y="3846538"/>
            <a:ext cx="108000" cy="108000"/>
          </a:xfrm>
          <a:prstGeom prst="triangle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79D15D2-0166-470B-BCDC-1EFEB3384286}"/>
              </a:ext>
            </a:extLst>
          </p:cNvPr>
          <p:cNvSpPr/>
          <p:nvPr/>
        </p:nvSpPr>
        <p:spPr>
          <a:xfrm>
            <a:off x="4516880" y="4486400"/>
            <a:ext cx="1033347" cy="433805"/>
          </a:xfrm>
          <a:prstGeom prst="roundRect">
            <a:avLst>
              <a:gd name="adj" fmla="val 3493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 err="1">
                <a:solidFill>
                  <a:srgbClr val="595959"/>
                </a:solidFill>
                <a:latin typeface="Agency FB" panose="020B0503020202020204" pitchFamily="34" charset="0"/>
              </a:rPr>
              <a:t>Int</a:t>
            </a:r>
            <a:endParaRPr lang="es-419" dirty="0"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F70D3C5-6BDC-428C-A5AD-10295CC947D0}"/>
              </a:ext>
            </a:extLst>
          </p:cNvPr>
          <p:cNvSpPr/>
          <p:nvPr/>
        </p:nvSpPr>
        <p:spPr>
          <a:xfrm>
            <a:off x="2576321" y="4513292"/>
            <a:ext cx="209188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el Peso (kg)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86F04CD-A40E-4E72-92A4-06027DB1613A}"/>
              </a:ext>
            </a:extLst>
          </p:cNvPr>
          <p:cNvCxnSpPr>
            <a:cxnSpLocks/>
          </p:cNvCxnSpPr>
          <p:nvPr/>
        </p:nvCxnSpPr>
        <p:spPr>
          <a:xfrm>
            <a:off x="5349659" y="4486400"/>
            <a:ext cx="0" cy="433805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0FE92185-A14F-41DF-8CF7-EB7D34783360}"/>
              </a:ext>
            </a:extLst>
          </p:cNvPr>
          <p:cNvSpPr/>
          <p:nvPr/>
        </p:nvSpPr>
        <p:spPr>
          <a:xfrm rot="10800000">
            <a:off x="5391181" y="4777380"/>
            <a:ext cx="108000" cy="108000"/>
          </a:xfrm>
          <a:prstGeom prst="triangle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A11A9D1F-0318-41A6-BA3F-115E8B4AD090}"/>
              </a:ext>
            </a:extLst>
          </p:cNvPr>
          <p:cNvSpPr/>
          <p:nvPr/>
        </p:nvSpPr>
        <p:spPr>
          <a:xfrm>
            <a:off x="5391181" y="4522300"/>
            <a:ext cx="108000" cy="108000"/>
          </a:xfrm>
          <a:prstGeom prst="triangle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55F3C78-8CFE-4ACE-BE10-12BBFC17F7B5}"/>
              </a:ext>
            </a:extLst>
          </p:cNvPr>
          <p:cNvSpPr/>
          <p:nvPr/>
        </p:nvSpPr>
        <p:spPr>
          <a:xfrm>
            <a:off x="4516880" y="5178337"/>
            <a:ext cx="1033347" cy="433805"/>
          </a:xfrm>
          <a:prstGeom prst="roundRect">
            <a:avLst>
              <a:gd name="adj" fmla="val 1297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 err="1">
                <a:solidFill>
                  <a:srgbClr val="595959"/>
                </a:solidFill>
                <a:latin typeface="Agency FB" panose="020B0503020202020204" pitchFamily="34" charset="0"/>
              </a:rPr>
              <a:t>Int</a:t>
            </a:r>
            <a:endParaRPr lang="es-419" dirty="0"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CE249F4-D642-462F-A40C-000776C07AC1}"/>
              </a:ext>
            </a:extLst>
          </p:cNvPr>
          <p:cNvSpPr/>
          <p:nvPr/>
        </p:nvSpPr>
        <p:spPr>
          <a:xfrm>
            <a:off x="2576321" y="5205229"/>
            <a:ext cx="209188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el Precio ($)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8769E9F9-301B-46AD-A937-9CA390D94503}"/>
              </a:ext>
            </a:extLst>
          </p:cNvPr>
          <p:cNvCxnSpPr>
            <a:cxnSpLocks/>
          </p:cNvCxnSpPr>
          <p:nvPr/>
        </p:nvCxnSpPr>
        <p:spPr>
          <a:xfrm>
            <a:off x="5349659" y="5178337"/>
            <a:ext cx="0" cy="433805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riángulo isósceles 29">
            <a:extLst>
              <a:ext uri="{FF2B5EF4-FFF2-40B4-BE49-F238E27FC236}">
                <a16:creationId xmlns:a16="http://schemas.microsoft.com/office/drawing/2014/main" id="{DA5C1255-7456-4E3D-A64B-FFEFBBB0BB15}"/>
              </a:ext>
            </a:extLst>
          </p:cNvPr>
          <p:cNvSpPr/>
          <p:nvPr/>
        </p:nvSpPr>
        <p:spPr>
          <a:xfrm rot="10800000">
            <a:off x="5391181" y="5469317"/>
            <a:ext cx="108000" cy="108000"/>
          </a:xfrm>
          <a:prstGeom prst="triangle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FCB0B591-BC0E-4CA8-B38E-40F33A5F3BAB}"/>
              </a:ext>
            </a:extLst>
          </p:cNvPr>
          <p:cNvSpPr/>
          <p:nvPr/>
        </p:nvSpPr>
        <p:spPr>
          <a:xfrm>
            <a:off x="5391181" y="5214237"/>
            <a:ext cx="108000" cy="108000"/>
          </a:xfrm>
          <a:prstGeom prst="triangle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3DDE0D9-E1EC-4F98-8052-AF9F25FF12A5}"/>
              </a:ext>
            </a:extLst>
          </p:cNvPr>
          <p:cNvSpPr/>
          <p:nvPr/>
        </p:nvSpPr>
        <p:spPr>
          <a:xfrm>
            <a:off x="6537550" y="3984235"/>
            <a:ext cx="2896689" cy="433805"/>
          </a:xfrm>
          <a:prstGeom prst="roundRect">
            <a:avLst>
              <a:gd name="adj" fmla="val 5689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>
                <a:solidFill>
                  <a:srgbClr val="595959"/>
                </a:solidFill>
                <a:latin typeface="Agency FB" panose="020B0503020202020204" pitchFamily="34" charset="0"/>
              </a:rPr>
              <a:t>Ingrese un Archivo     </a:t>
            </a:r>
            <a:r>
              <a:rPr lang="es-419" dirty="0" err="1">
                <a:solidFill>
                  <a:srgbClr val="595959"/>
                </a:solidFill>
                <a:latin typeface="Agency FB" panose="020B0503020202020204" pitchFamily="34" charset="0"/>
              </a:rPr>
              <a:t>Nombre.xxx</a:t>
            </a:r>
            <a:endParaRPr lang="es-419" dirty="0"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01BF88C-B13F-4CED-A607-6CB9B9DECBD8}"/>
              </a:ext>
            </a:extLst>
          </p:cNvPr>
          <p:cNvCxnSpPr>
            <a:cxnSpLocks/>
          </p:cNvCxnSpPr>
          <p:nvPr/>
        </p:nvCxnSpPr>
        <p:spPr>
          <a:xfrm>
            <a:off x="8151061" y="3989585"/>
            <a:ext cx="0" cy="433805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5196B462-700F-4B61-9B3D-C7C3D80A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622" y="2515420"/>
            <a:ext cx="1614544" cy="1441557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06E02CBC-7666-489F-82F4-20755DF88E0B}"/>
              </a:ext>
            </a:extLst>
          </p:cNvPr>
          <p:cNvSpPr/>
          <p:nvPr/>
        </p:nvSpPr>
        <p:spPr>
          <a:xfrm>
            <a:off x="6179588" y="4457096"/>
            <a:ext cx="1994457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la Descripción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BA01E7B-EBE8-477C-AC33-F15F9527C276}"/>
              </a:ext>
            </a:extLst>
          </p:cNvPr>
          <p:cNvSpPr/>
          <p:nvPr/>
        </p:nvSpPr>
        <p:spPr>
          <a:xfrm>
            <a:off x="6268568" y="4862556"/>
            <a:ext cx="3347809" cy="967788"/>
          </a:xfrm>
          <a:prstGeom prst="roundRect">
            <a:avLst>
              <a:gd name="adj" fmla="val 2888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dirty="0">
              <a:solidFill>
                <a:srgbClr val="595959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10C5B6D-6633-4114-A5D5-19E7391895AE}"/>
              </a:ext>
            </a:extLst>
          </p:cNvPr>
          <p:cNvSpPr txBox="1"/>
          <p:nvPr/>
        </p:nvSpPr>
        <p:spPr>
          <a:xfrm>
            <a:off x="6299706" y="4893668"/>
            <a:ext cx="902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>
                <a:solidFill>
                  <a:srgbClr val="595959"/>
                </a:solidFill>
              </a:rPr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BEE6408-B7B0-4492-B148-9011962E2206}"/>
              </a:ext>
            </a:extLst>
          </p:cNvPr>
          <p:cNvSpPr/>
          <p:nvPr/>
        </p:nvSpPr>
        <p:spPr>
          <a:xfrm>
            <a:off x="6131968" y="262265"/>
            <a:ext cx="13340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Inventario</a:t>
            </a:r>
          </a:p>
        </p:txBody>
      </p:sp>
    </p:spTree>
    <p:extLst>
      <p:ext uri="{BB962C8B-B14F-4D97-AF65-F5344CB8AC3E}">
        <p14:creationId xmlns:p14="http://schemas.microsoft.com/office/powerpoint/2010/main" val="174055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BBE5158-3E25-4792-BAF9-8E4FFB95B21E}"/>
              </a:ext>
            </a:extLst>
          </p:cNvPr>
          <p:cNvSpPr/>
          <p:nvPr/>
        </p:nvSpPr>
        <p:spPr>
          <a:xfrm>
            <a:off x="2174875" y="1640414"/>
            <a:ext cx="7842249" cy="4560362"/>
          </a:xfrm>
          <a:prstGeom prst="roundRect">
            <a:avLst>
              <a:gd name="adj" fmla="val 299"/>
            </a:avLst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E23117F-4428-4348-82F0-CF50CFBAC8FE}"/>
              </a:ext>
            </a:extLst>
          </p:cNvPr>
          <p:cNvSpPr/>
          <p:nvPr/>
        </p:nvSpPr>
        <p:spPr>
          <a:xfrm>
            <a:off x="4431923" y="1751845"/>
            <a:ext cx="33281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Consultar Producto</a:t>
            </a:r>
            <a:endParaRPr lang="es-ES" sz="4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2B20BD-8A7D-48EE-ACFE-FD2F5C350DDC}"/>
              </a:ext>
            </a:extLst>
          </p:cNvPr>
          <p:cNvSpPr/>
          <p:nvPr/>
        </p:nvSpPr>
        <p:spPr>
          <a:xfrm>
            <a:off x="5343674" y="2877487"/>
            <a:ext cx="1338295" cy="433805"/>
          </a:xfrm>
          <a:prstGeom prst="roundRect">
            <a:avLst>
              <a:gd name="adj" fmla="val 3493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b="0" cap="none" spc="0" dirty="0">
                <a:ln w="0"/>
                <a:solidFill>
                  <a:schemeClr val="tx1"/>
                </a:solidFill>
                <a:latin typeface="Agency FB" panose="020B0503020202020204" pitchFamily="34" charset="0"/>
              </a:rPr>
              <a:t>231557</a:t>
            </a:r>
            <a:endParaRPr lang="es-419" dirty="0"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0DD126E-141D-41CD-A603-03517C7AA1F8}"/>
              </a:ext>
            </a:extLst>
          </p:cNvPr>
          <p:cNvSpPr/>
          <p:nvPr/>
        </p:nvSpPr>
        <p:spPr>
          <a:xfrm>
            <a:off x="2640690" y="3342092"/>
            <a:ext cx="2874505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Nombre del Producto: Harina Pan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371E0F-282C-4F59-AD8F-E84D6C622CE5}"/>
              </a:ext>
            </a:extLst>
          </p:cNvPr>
          <p:cNvSpPr/>
          <p:nvPr/>
        </p:nvSpPr>
        <p:spPr>
          <a:xfrm>
            <a:off x="5941463" y="4218971"/>
            <a:ext cx="2217274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Descripción del Producto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6F2404F-CA1E-483F-9C4D-15BBBAA6F557}"/>
              </a:ext>
            </a:extLst>
          </p:cNvPr>
          <p:cNvSpPr/>
          <p:nvPr/>
        </p:nvSpPr>
        <p:spPr>
          <a:xfrm>
            <a:off x="6030443" y="4624431"/>
            <a:ext cx="3347809" cy="1172865"/>
          </a:xfrm>
          <a:prstGeom prst="roundRect">
            <a:avLst>
              <a:gd name="adj" fmla="val 2888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dirty="0">
              <a:solidFill>
                <a:srgbClr val="595959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8BCF73B-2E09-4DDB-B007-B70F15E2017B}"/>
              </a:ext>
            </a:extLst>
          </p:cNvPr>
          <p:cNvSpPr txBox="1"/>
          <p:nvPr/>
        </p:nvSpPr>
        <p:spPr>
          <a:xfrm>
            <a:off x="6061580" y="4655543"/>
            <a:ext cx="3315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>
                <a:solidFill>
                  <a:srgbClr val="595959"/>
                </a:solidFill>
                <a:latin typeface="Agency FB" panose="020B0503020202020204" pitchFamily="34" charset="0"/>
              </a:rPr>
              <a:t>Harina de maíz cocido perfecto para elaborar arepas, bollos o las deliciosas hallacas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E6DA6E-32E3-4259-96A0-B66DC4813903}"/>
              </a:ext>
            </a:extLst>
          </p:cNvPr>
          <p:cNvSpPr/>
          <p:nvPr/>
        </p:nvSpPr>
        <p:spPr>
          <a:xfrm>
            <a:off x="2640690" y="3801316"/>
            <a:ext cx="2985113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Cantidad del Producto: 10 unidades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41BB74F-14C5-439F-B810-A468AEE9832F}"/>
              </a:ext>
            </a:extLst>
          </p:cNvPr>
          <p:cNvSpPr/>
          <p:nvPr/>
        </p:nvSpPr>
        <p:spPr>
          <a:xfrm>
            <a:off x="2640690" y="4259783"/>
            <a:ext cx="209188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Peso del Producto: 1kg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FEF45B7-7A98-46CF-831A-E6D03B16A542}"/>
              </a:ext>
            </a:extLst>
          </p:cNvPr>
          <p:cNvSpPr/>
          <p:nvPr/>
        </p:nvSpPr>
        <p:spPr>
          <a:xfrm>
            <a:off x="2640690" y="4718250"/>
            <a:ext cx="2605279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Precio del Producto 1.5$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408FFD8-90D2-4C18-AFB3-0C6E10926A44}"/>
              </a:ext>
            </a:extLst>
          </p:cNvPr>
          <p:cNvSpPr/>
          <p:nvPr/>
        </p:nvSpPr>
        <p:spPr>
          <a:xfrm>
            <a:off x="7876847" y="2869050"/>
            <a:ext cx="1480146" cy="1320171"/>
          </a:xfrm>
          <a:prstGeom prst="roundRect">
            <a:avLst>
              <a:gd name="adj" fmla="val 299"/>
            </a:avLst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dirty="0"/>
          </a:p>
        </p:txBody>
      </p:sp>
      <p:pic>
        <p:nvPicPr>
          <p:cNvPr id="18" name="Picture 4" descr="SIGO - Harina De Maíz Pan 1 K.">
            <a:extLst>
              <a:ext uri="{FF2B5EF4-FFF2-40B4-BE49-F238E27FC236}">
                <a16:creationId xmlns:a16="http://schemas.microsoft.com/office/drawing/2014/main" id="{BACABC56-E4EC-497E-90EE-BCD1E981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12" y="2874400"/>
            <a:ext cx="1320171" cy="13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793549D4-A6A4-4121-9722-3754A0805D4D}"/>
              </a:ext>
            </a:extLst>
          </p:cNvPr>
          <p:cNvSpPr/>
          <p:nvPr/>
        </p:nvSpPr>
        <p:spPr>
          <a:xfrm>
            <a:off x="2640690" y="2882868"/>
            <a:ext cx="2702984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el Código del Producto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4FBB5F6-1E90-4F02-BABD-F7A503BDF780}"/>
              </a:ext>
            </a:extLst>
          </p:cNvPr>
          <p:cNvSpPr/>
          <p:nvPr/>
        </p:nvSpPr>
        <p:spPr>
          <a:xfrm>
            <a:off x="8384449" y="275308"/>
            <a:ext cx="22669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Ingresar Producto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6B9B691-28E6-45F0-B349-CCB652338B9A}"/>
              </a:ext>
            </a:extLst>
          </p:cNvPr>
          <p:cNvSpPr/>
          <p:nvPr/>
        </p:nvSpPr>
        <p:spPr>
          <a:xfrm>
            <a:off x="6131968" y="262265"/>
            <a:ext cx="13340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Inventario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896E06F-B06D-4073-8D7A-711579AD987A}"/>
              </a:ext>
            </a:extLst>
          </p:cNvPr>
          <p:cNvSpPr/>
          <p:nvPr/>
        </p:nvSpPr>
        <p:spPr>
          <a:xfrm>
            <a:off x="2696818" y="5355337"/>
            <a:ext cx="2872855" cy="433805"/>
          </a:xfrm>
          <a:prstGeom prst="roundRect">
            <a:avLst/>
          </a:prstGeom>
          <a:solidFill>
            <a:srgbClr val="07598C"/>
          </a:solidFill>
          <a:ln>
            <a:solidFill>
              <a:srgbClr val="075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rgbClr val="F2F2F2"/>
                </a:solidFill>
                <a:latin typeface="Agency FB" panose="020B0503020202020204" pitchFamily="34" charset="0"/>
              </a:rPr>
              <a:t>Actualizar Datos</a:t>
            </a:r>
          </a:p>
        </p:txBody>
      </p:sp>
    </p:spTree>
    <p:extLst>
      <p:ext uri="{BB962C8B-B14F-4D97-AF65-F5344CB8AC3E}">
        <p14:creationId xmlns:p14="http://schemas.microsoft.com/office/powerpoint/2010/main" val="216300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5F3DBC6-0BFE-4B1D-B3C9-013C50724F65}"/>
              </a:ext>
            </a:extLst>
          </p:cNvPr>
          <p:cNvSpPr/>
          <p:nvPr/>
        </p:nvSpPr>
        <p:spPr>
          <a:xfrm>
            <a:off x="2174875" y="1488013"/>
            <a:ext cx="7842249" cy="4788961"/>
          </a:xfrm>
          <a:prstGeom prst="roundRect">
            <a:avLst>
              <a:gd name="adj" fmla="val 299"/>
            </a:avLst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CB46B66-F3FB-484B-9C19-64C54AF3A2EF}"/>
              </a:ext>
            </a:extLst>
          </p:cNvPr>
          <p:cNvSpPr/>
          <p:nvPr/>
        </p:nvSpPr>
        <p:spPr>
          <a:xfrm>
            <a:off x="8471812" y="275308"/>
            <a:ext cx="2092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Buscar Producto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BC45F74-2AA0-4123-8CBE-2752841C5BF0}"/>
              </a:ext>
            </a:extLst>
          </p:cNvPr>
          <p:cNvSpPr/>
          <p:nvPr/>
        </p:nvSpPr>
        <p:spPr>
          <a:xfrm>
            <a:off x="4465585" y="1599445"/>
            <a:ext cx="32608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Modificar Producto</a:t>
            </a:r>
            <a:endParaRPr lang="es-ES" sz="4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2483641-11D2-4EF8-961D-B4CB14743056}"/>
              </a:ext>
            </a:extLst>
          </p:cNvPr>
          <p:cNvSpPr/>
          <p:nvPr/>
        </p:nvSpPr>
        <p:spPr>
          <a:xfrm>
            <a:off x="2732236" y="2808478"/>
            <a:ext cx="2896689" cy="433805"/>
          </a:xfrm>
          <a:prstGeom prst="roundRect">
            <a:avLst>
              <a:gd name="adj" fmla="val 3493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>
                <a:solidFill>
                  <a:srgbClr val="595959"/>
                </a:solidFill>
                <a:latin typeface="Agency FB" panose="020B0503020202020204" pitchFamily="34" charset="0"/>
              </a:rPr>
              <a:t>Harina Pan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80994CA-E159-4AD7-8CC6-AAC22A455EF3}"/>
              </a:ext>
            </a:extLst>
          </p:cNvPr>
          <p:cNvSpPr/>
          <p:nvPr/>
        </p:nvSpPr>
        <p:spPr>
          <a:xfrm>
            <a:off x="2631185" y="2377336"/>
            <a:ext cx="1677062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el Nombre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59BFAF9-01BE-4FF2-8BF3-F54E8681F49F}"/>
              </a:ext>
            </a:extLst>
          </p:cNvPr>
          <p:cNvSpPr/>
          <p:nvPr/>
        </p:nvSpPr>
        <p:spPr>
          <a:xfrm>
            <a:off x="6409534" y="3838531"/>
            <a:ext cx="2896689" cy="433805"/>
          </a:xfrm>
          <a:prstGeom prst="roundRect">
            <a:avLst>
              <a:gd name="adj" fmla="val 5689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>
                <a:solidFill>
                  <a:srgbClr val="595959"/>
                </a:solidFill>
                <a:latin typeface="Agency FB" panose="020B0503020202020204" pitchFamily="34" charset="0"/>
              </a:rPr>
              <a:t>Ingrese un Archivo     harinapan.jpg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EC4A76B-A8D6-4AA0-8616-DBDE84904D23}"/>
              </a:ext>
            </a:extLst>
          </p:cNvPr>
          <p:cNvCxnSpPr>
            <a:cxnSpLocks/>
          </p:cNvCxnSpPr>
          <p:nvPr/>
        </p:nvCxnSpPr>
        <p:spPr>
          <a:xfrm>
            <a:off x="8023045" y="3843881"/>
            <a:ext cx="0" cy="433805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2A459BD-A052-4243-9853-12E5FF1719AA}"/>
              </a:ext>
            </a:extLst>
          </p:cNvPr>
          <p:cNvSpPr/>
          <p:nvPr/>
        </p:nvSpPr>
        <p:spPr>
          <a:xfrm>
            <a:off x="6051572" y="4311392"/>
            <a:ext cx="1994457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la Descripción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3311111-2874-40B1-A2E6-8EFF2A4A019D}"/>
              </a:ext>
            </a:extLst>
          </p:cNvPr>
          <p:cNvSpPr/>
          <p:nvPr/>
        </p:nvSpPr>
        <p:spPr>
          <a:xfrm>
            <a:off x="6140552" y="4716852"/>
            <a:ext cx="3347809" cy="1226748"/>
          </a:xfrm>
          <a:prstGeom prst="roundRect">
            <a:avLst>
              <a:gd name="adj" fmla="val 2888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dirty="0">
              <a:solidFill>
                <a:srgbClr val="595959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FBE0EB-F9DC-45A7-A26F-FD47A0328656}"/>
              </a:ext>
            </a:extLst>
          </p:cNvPr>
          <p:cNvSpPr txBox="1"/>
          <p:nvPr/>
        </p:nvSpPr>
        <p:spPr>
          <a:xfrm>
            <a:off x="6171689" y="4747964"/>
            <a:ext cx="3315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>
                <a:solidFill>
                  <a:srgbClr val="595959"/>
                </a:solidFill>
                <a:latin typeface="Agency FB" panose="020B0503020202020204" pitchFamily="34" charset="0"/>
              </a:rPr>
              <a:t>Harina de maíz cocido perfecto para elaborar arepas, bollos o las deliciosas hallacas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47576C2-D5C2-4AC2-8291-FA53D9352047}"/>
              </a:ext>
            </a:extLst>
          </p:cNvPr>
          <p:cNvSpPr/>
          <p:nvPr/>
        </p:nvSpPr>
        <p:spPr>
          <a:xfrm>
            <a:off x="3792119" y="260185"/>
            <a:ext cx="13340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Inventario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6D00083-332C-47B3-824C-912305DC976B}"/>
              </a:ext>
            </a:extLst>
          </p:cNvPr>
          <p:cNvSpPr/>
          <p:nvPr/>
        </p:nvSpPr>
        <p:spPr>
          <a:xfrm>
            <a:off x="5665492" y="262265"/>
            <a:ext cx="22669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Ingresar Producto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3BE6E8EF-C91E-4235-88ED-7CE1140A4AA6}"/>
              </a:ext>
            </a:extLst>
          </p:cNvPr>
          <p:cNvSpPr/>
          <p:nvPr/>
        </p:nvSpPr>
        <p:spPr>
          <a:xfrm>
            <a:off x="4571785" y="3482054"/>
            <a:ext cx="1038633" cy="433805"/>
          </a:xfrm>
          <a:prstGeom prst="roundRect">
            <a:avLst>
              <a:gd name="adj" fmla="val 3493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>
                <a:solidFill>
                  <a:srgbClr val="595959"/>
                </a:solidFill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4C2AADA-582D-44DB-A3E8-8B29E65FC695}"/>
              </a:ext>
            </a:extLst>
          </p:cNvPr>
          <p:cNvSpPr/>
          <p:nvPr/>
        </p:nvSpPr>
        <p:spPr>
          <a:xfrm>
            <a:off x="2631185" y="3482054"/>
            <a:ext cx="1741182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la Cantidad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1E547F4E-A7E1-4764-A294-BB1BAA7C412B}"/>
              </a:ext>
            </a:extLst>
          </p:cNvPr>
          <p:cNvSpPr/>
          <p:nvPr/>
        </p:nvSpPr>
        <p:spPr>
          <a:xfrm>
            <a:off x="4571744" y="4157816"/>
            <a:ext cx="1033347" cy="433805"/>
          </a:xfrm>
          <a:prstGeom prst="roundRect">
            <a:avLst>
              <a:gd name="adj" fmla="val 3493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>
                <a:solidFill>
                  <a:srgbClr val="595959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44D0F790-B7C2-4978-8BFD-A10927BA71A1}"/>
              </a:ext>
            </a:extLst>
          </p:cNvPr>
          <p:cNvSpPr/>
          <p:nvPr/>
        </p:nvSpPr>
        <p:spPr>
          <a:xfrm>
            <a:off x="2631185" y="4184708"/>
            <a:ext cx="209188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el Peso (kg)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C6957E4D-5C46-4F34-B262-A7F5F6363E6A}"/>
              </a:ext>
            </a:extLst>
          </p:cNvPr>
          <p:cNvSpPr/>
          <p:nvPr/>
        </p:nvSpPr>
        <p:spPr>
          <a:xfrm>
            <a:off x="4571744" y="4849753"/>
            <a:ext cx="1033347" cy="433805"/>
          </a:xfrm>
          <a:prstGeom prst="roundRect">
            <a:avLst>
              <a:gd name="adj" fmla="val 1297"/>
            </a:avLst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>
                <a:solidFill>
                  <a:srgbClr val="595959"/>
                </a:solidFill>
                <a:latin typeface="Agency FB" panose="020B0503020202020204" pitchFamily="34" charset="0"/>
              </a:rPr>
              <a:t>1.5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158B28E-DEC5-49DE-861C-FBFF7021EB00}"/>
              </a:ext>
            </a:extLst>
          </p:cNvPr>
          <p:cNvSpPr/>
          <p:nvPr/>
        </p:nvSpPr>
        <p:spPr>
          <a:xfrm>
            <a:off x="2631185" y="4876645"/>
            <a:ext cx="209188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419" sz="2000" b="0" cap="none" spc="0" dirty="0">
                <a:ln w="0">
                  <a:noFill/>
                </a:ln>
                <a:solidFill>
                  <a:srgbClr val="595959"/>
                </a:solidFill>
                <a:latin typeface="Agency FB" panose="020B0503020202020204" pitchFamily="34" charset="0"/>
              </a:rPr>
              <a:t>Ingrese el Precio ($)</a:t>
            </a:r>
            <a:endParaRPr lang="es-ES" sz="2000" b="0" cap="none" spc="0" dirty="0">
              <a:ln w="0">
                <a:noFill/>
              </a:ln>
              <a:solidFill>
                <a:srgbClr val="595959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7751A863-2F5B-4F21-BD6C-4858E9186EAC}"/>
              </a:ext>
            </a:extLst>
          </p:cNvPr>
          <p:cNvSpPr/>
          <p:nvPr/>
        </p:nvSpPr>
        <p:spPr>
          <a:xfrm>
            <a:off x="7116738" y="2418763"/>
            <a:ext cx="1480146" cy="1320171"/>
          </a:xfrm>
          <a:prstGeom prst="roundRect">
            <a:avLst>
              <a:gd name="adj" fmla="val 299"/>
            </a:avLst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dirty="0"/>
          </a:p>
        </p:txBody>
      </p:sp>
      <p:pic>
        <p:nvPicPr>
          <p:cNvPr id="50" name="Picture 4" descr="SIGO - Harina De Maíz Pan 1 K.">
            <a:extLst>
              <a:ext uri="{FF2B5EF4-FFF2-40B4-BE49-F238E27FC236}">
                <a16:creationId xmlns:a16="http://schemas.microsoft.com/office/drawing/2014/main" id="{24C348B6-DA87-4226-815D-1355BD69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503" y="2424113"/>
            <a:ext cx="1320171" cy="13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F9F11CA-1233-4253-ACAB-3EA2F4AECF0F}"/>
              </a:ext>
            </a:extLst>
          </p:cNvPr>
          <p:cNvSpPr/>
          <p:nvPr/>
        </p:nvSpPr>
        <p:spPr>
          <a:xfrm>
            <a:off x="2732236" y="5509795"/>
            <a:ext cx="2872855" cy="433805"/>
          </a:xfrm>
          <a:prstGeom prst="roundRect">
            <a:avLst/>
          </a:prstGeom>
          <a:solidFill>
            <a:srgbClr val="07598C"/>
          </a:solidFill>
          <a:ln>
            <a:solidFill>
              <a:srgbClr val="075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rgbClr val="F2F2F2"/>
                </a:solidFill>
                <a:latin typeface="Agency FB" panose="020B0503020202020204" pitchFamily="34" charset="0"/>
              </a:rPr>
              <a:t>Actualizar Datos</a:t>
            </a:r>
          </a:p>
        </p:txBody>
      </p:sp>
    </p:spTree>
    <p:extLst>
      <p:ext uri="{BB962C8B-B14F-4D97-AF65-F5344CB8AC3E}">
        <p14:creationId xmlns:p14="http://schemas.microsoft.com/office/powerpoint/2010/main" val="2272823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240</Words>
  <Application>Microsoft Office PowerPoint</Application>
  <PresentationFormat>Panorámica</PresentationFormat>
  <Paragraphs>78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Agency FB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Betoloti 24</dc:creator>
  <cp:lastModifiedBy>Betoloti 24</cp:lastModifiedBy>
  <cp:revision>7</cp:revision>
  <dcterms:created xsi:type="dcterms:W3CDTF">2022-03-04T20:24:55Z</dcterms:created>
  <dcterms:modified xsi:type="dcterms:W3CDTF">2022-03-05T17:17:46Z</dcterms:modified>
</cp:coreProperties>
</file>